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4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66" r:id="rId14"/>
    <p:sldId id="267" r:id="rId15"/>
    <p:sldId id="263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BB8"/>
    <a:srgbClr val="D13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347"/>
  </p:normalViewPr>
  <p:slideViewPr>
    <p:cSldViewPr snapToGrid="0" snapToObjects="1">
      <p:cViewPr varScale="1">
        <p:scale>
          <a:sx n="118" d="100"/>
          <a:sy n="118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58B84-FDC7-C04F-881A-0D421500FCA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7496F-D7CA-2E41-9554-2AB4612A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7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7496F-D7CA-2E41-9554-2AB4612AC1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4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rPr>
              <a:t>Assign NA randomly with different values in   proportion with known sample distribution of this  attribute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3B52F-3E6F-8C41-8F0F-1977F6D66FC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33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rPr>
              <a:t>Assign NA randomly with different values in   proportion with known sample distribution of this  attribute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3B52F-3E6F-8C41-8F0F-1977F6D66FC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05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8D38747-4367-4BD2-8D51-C97E202738E2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88995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9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9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0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5876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48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3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0277FD-7DE6-41D4-930D-AC99F5AFE54E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464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A15526-7079-4B7B-987C-1B5FAE11A0FF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351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73ED0CC-082F-4160-86E5-0D6041F12778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040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D2097-5242-3E41-A7E8-C129106DD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858" y="4736961"/>
            <a:ext cx="10720685" cy="936769"/>
          </a:xfrm>
        </p:spPr>
        <p:txBody>
          <a:bodyPr>
            <a:normAutofit/>
          </a:bodyPr>
          <a:lstStyle/>
          <a:p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Yelp Reviews on Ice-cream Shops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D9260-7D0E-7A47-8485-82BEC8CBA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7" y="5673730"/>
            <a:ext cx="10731565" cy="695172"/>
          </a:xfrm>
        </p:spPr>
        <p:txBody>
          <a:bodyPr>
            <a:normAutofit lnSpcReduction="1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STAT 628, Module 3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Group3: Ke Chen, Nan Yan, Chen Hu, Richard Yang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E9C6A3-52E9-4546-9F50-A58BC311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9264" b="27491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3089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28C3-9467-1542-9540-D92AA450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Score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8534A-B589-8A4B-AD2F-87042C67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10972800" cy="3581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Linear model: predict the score of a shop given attributes it have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(continuous response)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Round the predicted stars to integer , ‘misclassification rate’ is 31%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Classification tree model: (categorical response)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, ‘misclassification rate’ is 29%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Linear model is more interpretable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2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C905-B260-0A46-B39F-67263E33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8EC738-305F-DB43-97AC-439ABF8B7B49}"/>
              </a:ext>
            </a:extLst>
          </p:cNvPr>
          <p:cNvGraphicFramePr>
            <a:graphicFrameLocks noGrp="1"/>
          </p:cNvGraphicFramePr>
          <p:nvPr/>
        </p:nvGraphicFramePr>
        <p:xfrm>
          <a:off x="980902" y="149629"/>
          <a:ext cx="9198100" cy="62691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63287">
                  <a:extLst>
                    <a:ext uri="{9D8B030D-6E8A-4147-A177-3AD203B41FA5}">
                      <a16:colId xmlns:a16="http://schemas.microsoft.com/office/drawing/2014/main" val="4023144636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319147747"/>
                    </a:ext>
                  </a:extLst>
                </a:gridCol>
                <a:gridCol w="1529542">
                  <a:extLst>
                    <a:ext uri="{9D8B030D-6E8A-4147-A177-3AD203B41FA5}">
                      <a16:colId xmlns:a16="http://schemas.microsoft.com/office/drawing/2014/main" val="911574325"/>
                    </a:ext>
                  </a:extLst>
                </a:gridCol>
                <a:gridCol w="1213658">
                  <a:extLst>
                    <a:ext uri="{9D8B030D-6E8A-4147-A177-3AD203B41FA5}">
                      <a16:colId xmlns:a16="http://schemas.microsoft.com/office/drawing/2014/main" val="720748025"/>
                    </a:ext>
                  </a:extLst>
                </a:gridCol>
                <a:gridCol w="2277687">
                  <a:extLst>
                    <a:ext uri="{9D8B030D-6E8A-4147-A177-3AD203B41FA5}">
                      <a16:colId xmlns:a16="http://schemas.microsoft.com/office/drawing/2014/main" val="3344306200"/>
                    </a:ext>
                  </a:extLst>
                </a:gridCol>
                <a:gridCol w="1384137">
                  <a:extLst>
                    <a:ext uri="{9D8B030D-6E8A-4147-A177-3AD203B41FA5}">
                      <a16:colId xmlns:a16="http://schemas.microsoft.com/office/drawing/2014/main" val="3040558309"/>
                    </a:ext>
                  </a:extLst>
                </a:gridCol>
              </a:tblGrid>
              <a:tr h="6888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974438"/>
                  </a:ext>
                </a:extLst>
              </a:tr>
              <a:tr h="6888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Las Vegas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Takeout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Good for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39084"/>
                  </a:ext>
                </a:extLst>
              </a:tr>
              <a:tr h="6888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Cleveland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Quiet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Weekday close after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800979"/>
                  </a:ext>
                </a:extLst>
              </a:tr>
              <a:tr h="11502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Madison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Weekend close after 11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088762"/>
                  </a:ext>
                </a:extLst>
              </a:tr>
              <a:tr h="11502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Charlotte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Wheelchair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Weekend business time last over 11h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40396"/>
                  </a:ext>
                </a:extLst>
              </a:tr>
              <a:tr h="11502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Pittsburgh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Credit card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Bikeplace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74752"/>
                  </a:ext>
                </a:extLst>
              </a:tr>
              <a:tr h="7154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Phoenix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Delivery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493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295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28C3-9467-1542-9540-D92AA450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8534A-B589-8A4B-AD2F-87042C67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10972800" cy="3581400"/>
          </a:xfrm>
        </p:spPr>
        <p:txBody>
          <a:bodyPr>
            <a:normAutofit fontScale="92500"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It is unnecessary to have caterings nor TVs</a:t>
            </a:r>
          </a:p>
          <a:p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 shops shouldn't be too noisy, thus noisy group activities should not be allowed.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Basic service such as reservation, wheelchair, take out, delivery, credit card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acceptation</a:t>
            </a:r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are expected to provide</a:t>
            </a:r>
          </a:p>
          <a:p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It is better to close after 11:00 pm at weekend while it is not necessary to do so at weekdays</a:t>
            </a:r>
          </a:p>
          <a:p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Fresh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, creamy ,different sizes ice cream are recommended.</a:t>
            </a:r>
          </a:p>
          <a:p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Short waiting time, well-trained stuffs and good location are crucial for getting higher stars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4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9D6C11-F0BD-5D4D-B52A-2A0CBF19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14300"/>
            <a:ext cx="9601200" cy="8143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(Shiny App)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B939E-0CB6-114E-A643-EB21CC508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91"/>
          <a:stretch/>
        </p:blipFill>
        <p:spPr>
          <a:xfrm>
            <a:off x="956632" y="928688"/>
            <a:ext cx="11191825" cy="4149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D6BB8-ED23-6E4F-9808-A5BD362CDDE4}"/>
              </a:ext>
            </a:extLst>
          </p:cNvPr>
          <p:cNvSpPr txBox="1"/>
          <p:nvPr/>
        </p:nvSpPr>
        <p:spPr>
          <a:xfrm>
            <a:off x="1306285" y="5208544"/>
            <a:ext cx="9385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Map of target cities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Number of reviews for each cities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Positive reviews vs. negative reviews (shops in southern part has higher score)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A54C60-97A8-2B45-8390-5DCDC954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635" y="2908255"/>
            <a:ext cx="2137003" cy="21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2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CEE9C-45DC-124A-B79E-F358E02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14300"/>
            <a:ext cx="9601200" cy="8143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(Suggestions)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94EDE-E5B9-564D-924C-3EEC733217E2}"/>
              </a:ext>
            </a:extLst>
          </p:cNvPr>
          <p:cNvGrpSpPr/>
          <p:nvPr/>
        </p:nvGrpSpPr>
        <p:grpSpPr>
          <a:xfrm>
            <a:off x="864358" y="1136055"/>
            <a:ext cx="11327642" cy="5501733"/>
            <a:chOff x="864358" y="1136055"/>
            <a:chExt cx="11327642" cy="5501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7D0B20-40ED-4D46-A58F-474BD9A1D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358" y="1136055"/>
              <a:ext cx="11327642" cy="55017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3E285F-9541-414B-BAB8-65783AA68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793" b="35840"/>
            <a:stretch/>
          </p:blipFill>
          <p:spPr>
            <a:xfrm>
              <a:off x="1852149" y="3152347"/>
              <a:ext cx="1095765" cy="28892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3BC1F-6BFB-C64C-9F85-147E23EEF78B}"/>
                </a:ext>
              </a:extLst>
            </p:cNvPr>
            <p:cNvSpPr txBox="1"/>
            <p:nvPr/>
          </p:nvSpPr>
          <p:spPr>
            <a:xfrm>
              <a:off x="968989" y="5147996"/>
              <a:ext cx="3769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Shops that you should never miss!!!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98D1F4-CB12-314C-A3FF-68F4AFFD36B5}"/>
                </a:ext>
              </a:extLst>
            </p:cNvPr>
            <p:cNvSpPr/>
            <p:nvPr/>
          </p:nvSpPr>
          <p:spPr>
            <a:xfrm>
              <a:off x="968989" y="3152347"/>
              <a:ext cx="3630306" cy="183548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AF0BA1-7108-8D4F-A75A-5325EAF70F39}"/>
                </a:ext>
              </a:extLst>
            </p:cNvPr>
            <p:cNvSpPr txBox="1"/>
            <p:nvPr/>
          </p:nvSpPr>
          <p:spPr>
            <a:xfrm>
              <a:off x="5008728" y="3716835"/>
              <a:ext cx="7183272" cy="28623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u="sng" dirty="0">
                  <a:solidFill>
                    <a:schemeClr val="accent6">
                      <a:lumMod val="75000"/>
                    </a:schemeClr>
                  </a:solidFill>
                </a:rPr>
                <a:t>Flavor: </a:t>
              </a:r>
              <a:r>
                <a:rPr lang="en-US" dirty="0"/>
                <a:t>The business owners should do well in the flavor of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chocolate </a:t>
              </a:r>
              <a:r>
                <a:rPr lang="en-US" dirty="0"/>
                <a:t>and be innovative in developing new ice cream accompanied by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cookies.</a:t>
              </a:r>
            </a:p>
            <a:p>
              <a:pPr algn="just"/>
              <a:r>
                <a:rPr lang="en-US" b="1" u="sng" dirty="0">
                  <a:solidFill>
                    <a:schemeClr val="accent6">
                      <a:lumMod val="75000"/>
                    </a:schemeClr>
                  </a:solidFill>
                </a:rPr>
                <a:t>Service: </a:t>
              </a:r>
              <a:r>
                <a:rPr lang="en-US" dirty="0"/>
                <a:t>The ice cream business in Phoenix should pay attention to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service</a:t>
              </a:r>
              <a:r>
                <a:rPr lang="en-US" dirty="0"/>
                <a:t>. Owners can open new stores in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locations</a:t>
              </a:r>
              <a:r>
                <a:rPr lang="en-US" dirty="0"/>
                <a:t> convenient for most people.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Hiring more staff</a:t>
              </a:r>
              <a:r>
                <a:rPr lang="en-US" dirty="0"/>
                <a:t> and launching some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affordable</a:t>
              </a:r>
              <a:r>
                <a:rPr lang="en-US" dirty="0"/>
                <a:t> items could attract lots of new customers too.</a:t>
              </a:r>
            </a:p>
            <a:p>
              <a:pPr algn="just"/>
              <a:r>
                <a:rPr lang="en-US" b="1" u="sng" dirty="0">
                  <a:solidFill>
                    <a:schemeClr val="accent6">
                      <a:lumMod val="75000"/>
                    </a:schemeClr>
                  </a:solidFill>
                </a:rPr>
                <a:t>Property: </a:t>
              </a:r>
              <a:r>
                <a:rPr lang="en-US" dirty="0"/>
                <a:t>Since the size of ice cream is discussed in a high proportion of negative reviews, the business owner can advertise their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big size </a:t>
              </a:r>
              <a:r>
                <a:rPr lang="en-US" dirty="0"/>
                <a:t>or offer several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choices for the size </a:t>
              </a:r>
              <a:r>
                <a:rPr lang="en-US" dirty="0"/>
                <a:t>to gain advantage over other stores, also the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homemade</a:t>
              </a:r>
              <a:r>
                <a:rPr lang="en-US" dirty="0"/>
                <a:t> ice-cream is popular according to the rating.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162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C905-B260-0A46-B39F-67263E33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14300"/>
            <a:ext cx="9601200" cy="814388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Conclusion (Star prediction)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91F6FC-7275-0F48-9794-6A52A4EB1063}"/>
              </a:ext>
            </a:extLst>
          </p:cNvPr>
          <p:cNvGrpSpPr/>
          <p:nvPr/>
        </p:nvGrpSpPr>
        <p:grpSpPr>
          <a:xfrm>
            <a:off x="1090613" y="748970"/>
            <a:ext cx="8967787" cy="6109030"/>
            <a:chOff x="1090613" y="748970"/>
            <a:chExt cx="8967787" cy="61090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3B373F-9CF4-FE44-B178-A3C781F90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89" b="5274"/>
            <a:stretch/>
          </p:blipFill>
          <p:spPr>
            <a:xfrm>
              <a:off x="1090613" y="748970"/>
              <a:ext cx="8967787" cy="61090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C6BD62-0B28-8B42-9743-68B726220648}"/>
                </a:ext>
              </a:extLst>
            </p:cNvPr>
            <p:cNvSpPr txBox="1"/>
            <p:nvPr/>
          </p:nvSpPr>
          <p:spPr>
            <a:xfrm>
              <a:off x="5574506" y="3966534"/>
              <a:ext cx="4483894" cy="22159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itchFamily="2" charset="2"/>
                <a:buChar char="v"/>
              </a:pPr>
              <a:r>
                <a:rPr lang="en-US" b="1" u="sng" dirty="0">
                  <a:solidFill>
                    <a:srgbClr val="347BB8"/>
                  </a:solidFill>
                </a:rPr>
                <a:t>Predicted rating: </a:t>
              </a:r>
              <a:r>
                <a:rPr lang="en-US" dirty="0"/>
                <a:t>3.9 </a:t>
              </a:r>
            </a:p>
            <a:p>
              <a:pPr marL="285750" indent="-285750" algn="just">
                <a:buFont typeface="Wingdings" pitchFamily="2" charset="2"/>
                <a:buChar char="v"/>
              </a:pPr>
              <a:endParaRPr lang="en-US" sz="900" dirty="0"/>
            </a:p>
            <a:p>
              <a:pPr marL="285750" indent="-285750" algn="just">
                <a:buFont typeface="Wingdings" pitchFamily="2" charset="2"/>
                <a:buChar char="v"/>
              </a:pPr>
              <a:r>
                <a:rPr lang="en-US" b="1" u="sng" dirty="0">
                  <a:solidFill>
                    <a:srgbClr val="347BB8"/>
                  </a:solidFill>
                </a:rPr>
                <a:t>Suggestions: </a:t>
              </a:r>
              <a:r>
                <a:rPr lang="en-US" dirty="0"/>
                <a:t>Offering outdoor seats, a wheel-friendly environment, reservation service, take-out service, delivery service, lower price, an environment with average level noise may help you increase your rating.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EF0575-10B6-9C46-A369-89AD04D5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21169" y="3966534"/>
              <a:ext cx="1382005" cy="322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298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and holding a banana&#10;&#10;Description automatically generated">
            <a:extLst>
              <a:ext uri="{FF2B5EF4-FFF2-40B4-BE49-F238E27FC236}">
                <a16:creationId xmlns:a16="http://schemas.microsoft.com/office/drawing/2014/main" id="{29AF98C3-EE0E-124D-AAC0-31C2FEB75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1E48E-6DA1-454F-98A2-2658F986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>
                <a:solidFill>
                  <a:srgbClr val="FFFFFF"/>
                </a:solidFill>
              </a:rPr>
              <a:t>THANKS</a:t>
            </a:r>
            <a:br>
              <a:rPr lang="en-US" sz="3600" cap="all">
                <a:solidFill>
                  <a:srgbClr val="FFFFFF"/>
                </a:solidFill>
              </a:rPr>
            </a:br>
            <a:r>
              <a:rPr lang="en-US" sz="3600" cap="all">
                <a:solidFill>
                  <a:srgbClr val="FFFFFF"/>
                </a:solidFill>
              </a:rPr>
              <a:t>Q &amp; A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2449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F38F-1DF9-8F4B-A954-7E9C17E02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00B0-DA86-FD45-A2E4-F2C088CE3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1584251"/>
            <a:ext cx="6176776" cy="48271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find influencing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factors of success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ice cream shops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provide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customers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popular shop, flavor, topping in a city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construct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score-prediction model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shop owners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can an existing shop improve its score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should a ‘startup’ arrange its facilities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7BD5-A787-8B48-9990-40AE879B6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1" r="3" b="3"/>
          <a:stretch/>
        </p:blipFill>
        <p:spPr>
          <a:xfrm>
            <a:off x="8066105" y="1695659"/>
            <a:ext cx="3211495" cy="3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4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7E6D-0913-EB44-A952-658A57DA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3EB4F-05F4-784B-9FD3-A56429685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5614880" cy="3581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455 ice cream shops with 45k reviews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target cities in the U.S.: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Las Vegas, Phoenix, Charlotte, Pittsburgh, Madison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Score distribution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 score: 3.95 (Pretty high)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Median score: 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E8B45-BEC6-DF49-9A29-F82D7386E5CE}"/>
              </a:ext>
            </a:extLst>
          </p:cNvPr>
          <p:cNvGrpSpPr/>
          <p:nvPr/>
        </p:nvGrpSpPr>
        <p:grpSpPr>
          <a:xfrm>
            <a:off x="7212967" y="970026"/>
            <a:ext cx="3592258" cy="2403347"/>
            <a:chOff x="7212967" y="970026"/>
            <a:chExt cx="3592258" cy="24033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9529A9-8C00-0644-8067-5A0CACEF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167" r="97000">
                          <a14:foregroundMark x1="7174" y1="19301" x2="11000" y2="24737"/>
                          <a14:foregroundMark x1="11000" y1="24737" x2="8527" y2="62310"/>
                          <a14:foregroundMark x1="5994" y1="26436" x2="7500" y2="24737"/>
                          <a14:foregroundMark x1="7500" y1="24737" x2="8000" y2="42368"/>
                          <a14:foregroundMark x1="8000" y1="42368" x2="4985" y2="55144"/>
                          <a14:foregroundMark x1="3944" y1="56140" x2="3478" y2="56324"/>
                          <a14:foregroundMark x1="4589" y1="55885" x2="4232" y2="56026"/>
                          <a14:foregroundMark x1="97000" y1="17105" x2="88833" y2="21842"/>
                          <a14:foregroundMark x1="88833" y1="21842" x2="88000" y2="36579"/>
                          <a14:foregroundMark x1="88000" y1="36579" x2="95833" y2="29737"/>
                          <a14:foregroundMark x1="95833" y1="29737" x2="97000" y2="16842"/>
                          <a14:foregroundMark x1="94667" y1="30526" x2="88833" y2="40526"/>
                          <a14:foregroundMark x1="88833" y1="40526" x2="95333" y2="31842"/>
                          <a14:foregroundMark x1="95333" y1="31842" x2="95667" y2="30526"/>
                          <a14:backgroundMark x1="5000" y1="14737" x2="167" y2="43947"/>
                          <a14:backgroundMark x1="167" y1="43947" x2="333" y2="60263"/>
                          <a14:backgroundMark x1="333" y1="60263" x2="1000" y2="32105"/>
                          <a14:backgroundMark x1="1000" y1="32105" x2="6333" y2="14211"/>
                          <a14:backgroundMark x1="10167" y1="67632" x2="4833" y2="56842"/>
                          <a14:backgroundMark x1="4833" y1="56842" x2="5167" y2="70526"/>
                          <a14:backgroundMark x1="5167" y1="70526" x2="8667" y2="66842"/>
                          <a14:backgroundMark x1="3167" y1="55263" x2="2667" y2="54737"/>
                          <a14:backgroundMark x1="3500" y1="54211" x2="3167" y2="542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12967" y="970026"/>
              <a:ext cx="3592258" cy="2403347"/>
            </a:xfrm>
            <a:prstGeom prst="rect">
              <a:avLst/>
            </a:prstGeom>
            <a:noFill/>
          </p:spPr>
        </p:pic>
        <p:pic>
          <p:nvPicPr>
            <p:cNvPr id="7" name="Graphic 6" descr="Marker">
              <a:extLst>
                <a:ext uri="{FF2B5EF4-FFF2-40B4-BE49-F238E27FC236}">
                  <a16:creationId xmlns:a16="http://schemas.microsoft.com/office/drawing/2014/main" id="{DA9569A6-008D-6546-8CDC-A4894AE2E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26691" y="1454438"/>
              <a:ext cx="394482" cy="416720"/>
            </a:xfrm>
            <a:prstGeom prst="rect">
              <a:avLst/>
            </a:prstGeom>
          </p:spPr>
        </p:pic>
        <p:pic>
          <p:nvPicPr>
            <p:cNvPr id="8" name="Graphic 7" descr="Marker">
              <a:extLst>
                <a:ext uri="{FF2B5EF4-FFF2-40B4-BE49-F238E27FC236}">
                  <a16:creationId xmlns:a16="http://schemas.microsoft.com/office/drawing/2014/main" id="{851E219E-7954-6542-B8DC-CC16E45A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16681" y="2020228"/>
              <a:ext cx="394482" cy="416720"/>
            </a:xfrm>
            <a:prstGeom prst="rect">
              <a:avLst/>
            </a:prstGeom>
          </p:spPr>
        </p:pic>
        <p:pic>
          <p:nvPicPr>
            <p:cNvPr id="9" name="Graphic 8" descr="Marker">
              <a:extLst>
                <a:ext uri="{FF2B5EF4-FFF2-40B4-BE49-F238E27FC236}">
                  <a16:creationId xmlns:a16="http://schemas.microsoft.com/office/drawing/2014/main" id="{ECF94728-DCEE-2448-85D3-1197B62F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89937" y="1998895"/>
              <a:ext cx="394482" cy="416720"/>
            </a:xfrm>
            <a:prstGeom prst="rect">
              <a:avLst/>
            </a:prstGeom>
          </p:spPr>
        </p:pic>
        <p:pic>
          <p:nvPicPr>
            <p:cNvPr id="10" name="Graphic 9" descr="Marker">
              <a:extLst>
                <a:ext uri="{FF2B5EF4-FFF2-40B4-BE49-F238E27FC236}">
                  <a16:creationId xmlns:a16="http://schemas.microsoft.com/office/drawing/2014/main" id="{A6FC0941-28A2-9B49-B3E0-2E57727DA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6968" y="2282712"/>
              <a:ext cx="394482" cy="416720"/>
            </a:xfrm>
            <a:prstGeom prst="rect">
              <a:avLst/>
            </a:prstGeom>
          </p:spPr>
        </p:pic>
        <p:pic>
          <p:nvPicPr>
            <p:cNvPr id="12" name="Graphic 11" descr="Marker">
              <a:extLst>
                <a:ext uri="{FF2B5EF4-FFF2-40B4-BE49-F238E27FC236}">
                  <a16:creationId xmlns:a16="http://schemas.microsoft.com/office/drawing/2014/main" id="{DE030705-62F7-F04E-9F13-03322B77F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1195" y="1593549"/>
              <a:ext cx="394482" cy="416720"/>
            </a:xfrm>
            <a:prstGeom prst="rect">
              <a:avLst/>
            </a:prstGeom>
          </p:spPr>
        </p:pic>
        <p:pic>
          <p:nvPicPr>
            <p:cNvPr id="13" name="Graphic 12" descr="Marker">
              <a:extLst>
                <a:ext uri="{FF2B5EF4-FFF2-40B4-BE49-F238E27FC236}">
                  <a16:creationId xmlns:a16="http://schemas.microsoft.com/office/drawing/2014/main" id="{7FAB757C-1555-4F4E-959D-B09F173F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84466" y="1596245"/>
              <a:ext cx="394482" cy="41672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D0B158E-9DA4-9949-8FD0-EFD3031BB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0954" y="3531875"/>
            <a:ext cx="4016671" cy="2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0BF-9888-AF4B-8E41-53D3BCB3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71437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Review Analysis of Flavor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B728AB54-CBC1-4FC1-9C73-E3F29D4B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1638299"/>
            <a:ext cx="6176776" cy="49196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Popular Flavor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 frequency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Tree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choose word with more power of distinguishing scores of reviews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People talk more often about these flavors indicating they order them most and concern more about their taste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Flavor Recommendation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Favorable Rate: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word frequency in positive reviews (score = 4, 5)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comparisons among each cities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E.g. We recommend people to try chocolate and waffle in Pittsburgh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20581-EBAE-384D-AB99-4ACD90092835}"/>
              </a:ext>
            </a:extLst>
          </p:cNvPr>
          <p:cNvSpPr txBox="1"/>
          <p:nvPr/>
        </p:nvSpPr>
        <p:spPr>
          <a:xfrm>
            <a:off x="8442587" y="6331026"/>
            <a:ext cx="315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Favorable Rate in Pittsburgh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65259B-4E15-E948-8161-4BB655D45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175" y="300038"/>
            <a:ext cx="5076825" cy="26706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00805E-A303-2248-8FB6-32CD71B485D6}"/>
              </a:ext>
            </a:extLst>
          </p:cNvPr>
          <p:cNvSpPr txBox="1"/>
          <p:nvPr/>
        </p:nvSpPr>
        <p:spPr>
          <a:xfrm>
            <a:off x="8702184" y="2636060"/>
            <a:ext cx="235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Word Cloud of Flavor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CF25CF-1978-3B4E-AB6B-A0928DB2568D}"/>
              </a:ext>
            </a:extLst>
          </p:cNvPr>
          <p:cNvGrpSpPr/>
          <p:nvPr/>
        </p:nvGrpSpPr>
        <p:grpSpPr>
          <a:xfrm>
            <a:off x="8115300" y="3046691"/>
            <a:ext cx="3486149" cy="3217984"/>
            <a:chOff x="8115300" y="3046691"/>
            <a:chExt cx="3486149" cy="3217984"/>
          </a:xfrm>
        </p:grpSpPr>
        <p:pic>
          <p:nvPicPr>
            <p:cNvPr id="15" name="Content Placeholder 14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A787214-AA92-154A-8046-426CF3904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983" t="4671" r="15453" b="4659"/>
            <a:stretch/>
          </p:blipFill>
          <p:spPr>
            <a:xfrm>
              <a:off x="8115300" y="3046691"/>
              <a:ext cx="3486149" cy="321798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809CD-EACF-324B-AE60-DB62FC0BEFDF}"/>
                </a:ext>
              </a:extLst>
            </p:cNvPr>
            <p:cNvSpPr txBox="1"/>
            <p:nvPr/>
          </p:nvSpPr>
          <p:spPr>
            <a:xfrm>
              <a:off x="10468725" y="3571236"/>
              <a:ext cx="112823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chocolate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C8FD96-A361-FF46-9493-CD6C242687A5}"/>
                </a:ext>
              </a:extLst>
            </p:cNvPr>
            <p:cNvSpPr txBox="1"/>
            <p:nvPr/>
          </p:nvSpPr>
          <p:spPr>
            <a:xfrm>
              <a:off x="8294615" y="5715517"/>
              <a:ext cx="815138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waffle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364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F5EA-CD16-2E48-A0FB-E6F7727B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167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Review Analysis of Property &amp;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B0A22-5406-4239-BC19-C4645A19F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442" y="1469879"/>
            <a:ext cx="10849809" cy="3581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Improvement Advice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frequent words of property &amp; service in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reviews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(score = 1,2,3)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e.g. Advice for Shops in Madison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Ice cream property: size, quality, freshness, taste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Shop service: price, location, waiting time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DD6FA5E-C6F2-5549-A359-B35B2807D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6" r="13359"/>
          <a:stretch/>
        </p:blipFill>
        <p:spPr>
          <a:xfrm>
            <a:off x="2054270" y="3394343"/>
            <a:ext cx="3050270" cy="3028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1381F-AF77-3E4C-A6BE-737E0BCFE4AF}"/>
              </a:ext>
            </a:extLst>
          </p:cNvPr>
          <p:cNvSpPr txBox="1"/>
          <p:nvPr/>
        </p:nvSpPr>
        <p:spPr>
          <a:xfrm>
            <a:off x="2027228" y="6423253"/>
            <a:ext cx="315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Negative Comment of Property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28F211F-5B78-5B4E-B7FF-722AFBD44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07" r="15172"/>
          <a:stretch/>
        </p:blipFill>
        <p:spPr>
          <a:xfrm>
            <a:off x="5933973" y="3394343"/>
            <a:ext cx="3072090" cy="30287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6804C6-378E-084F-BAB8-8E09F085B677}"/>
              </a:ext>
            </a:extLst>
          </p:cNvPr>
          <p:cNvSpPr txBox="1"/>
          <p:nvPr/>
        </p:nvSpPr>
        <p:spPr>
          <a:xfrm>
            <a:off x="5952665" y="6423067"/>
            <a:ext cx="315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Negative Comment of Service</a:t>
            </a:r>
          </a:p>
        </p:txBody>
      </p:sp>
    </p:spTree>
    <p:extLst>
      <p:ext uri="{BB962C8B-B14F-4D97-AF65-F5344CB8AC3E}">
        <p14:creationId xmlns:p14="http://schemas.microsoft.com/office/powerpoint/2010/main" val="371881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Score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428749"/>
            <a:ext cx="10012738" cy="453363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re-computed 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business stars based on users’ weight </a:t>
            </a:r>
          </a:p>
          <a:p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Covariates:   business attributes (many missing values and categories)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Model:  multivariate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6344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Users’ Faithfulness Prediction</a:t>
            </a:r>
            <a:b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428749"/>
            <a:ext cx="7879138" cy="4533639"/>
          </a:xfrm>
        </p:spPr>
        <p:txBody>
          <a:bodyPr>
            <a:normAutofit/>
          </a:bodyPr>
          <a:lstStyle/>
          <a:p>
            <a:pPr lvl="1">
              <a:buSzPct val="70000"/>
              <a:buFont typeface="Wingdings" pitchFamily="2" charset="2"/>
              <a:buChar char="n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Goal: Avoid biased/false/extreme reviews, obtain more accurate weighted mean of score for each shop</a:t>
            </a:r>
          </a:p>
          <a:p>
            <a:pPr lvl="1">
              <a:buSzPct val="70000"/>
              <a:buFont typeface="Wingdings" pitchFamily="2" charset="2"/>
              <a:buChar char="n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Model: </a:t>
            </a:r>
            <a:r>
              <a:rPr lang="en-US" altLang="zh-CN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 Model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to predict the probability of being a faithful user</a:t>
            </a:r>
          </a:p>
          <a:p>
            <a:pPr lvl="1">
              <a:buSzPct val="70000"/>
              <a:buFont typeface="Wingdings" pitchFamily="2" charset="2"/>
              <a:buChar char="n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Dependent Variable: “elite” status (entitled by Yelp</a:t>
            </a:r>
          </a:p>
          <a:p>
            <a:pPr lvl="1">
              <a:buSzPct val="70000"/>
              <a:buFont typeface="Wingdings" pitchFamily="2" charset="2"/>
              <a:buChar char="n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Independent Variable: # fans, # friends, # useful, etc.</a:t>
            </a:r>
          </a:p>
          <a:p>
            <a:pPr lvl="1">
              <a:buSzPct val="70000"/>
              <a:buFont typeface="Wingdings" pitchFamily="2" charset="2"/>
              <a:buChar char="n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Provide reviews from faithful users with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higher weight</a:t>
            </a:r>
          </a:p>
          <a:p>
            <a:pPr marL="530352" lvl="1" indent="0">
              <a:buSzPct val="70000"/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icture containing room&#10;&#10;Description automatically generated">
            <a:extLst>
              <a:ext uri="{FF2B5EF4-FFF2-40B4-BE49-F238E27FC236}">
                <a16:creationId xmlns:a16="http://schemas.microsoft.com/office/drawing/2014/main" id="{C2E672D8-193C-1E4F-84B9-D2DFCF66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475" y="1528262"/>
            <a:ext cx="3258837" cy="325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7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 value in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428749"/>
            <a:ext cx="6735952" cy="4533639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n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Dropping variables: If frequency &lt; 100.</a:t>
            </a:r>
          </a:p>
          <a:p>
            <a:pPr>
              <a:buSzPct val="70000"/>
              <a:buFont typeface="Wingdings" pitchFamily="2" charset="2"/>
              <a:buChar char="n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Randomly replace NA with values proportionally to not NA values: If t-test for testing mean stars of shops provide this attribute equal to that of shops don’t provide it is not significant. </a:t>
            </a:r>
          </a:p>
          <a:p>
            <a:pPr>
              <a:buSzPct val="70000"/>
              <a:buFont typeface="Wingdings" pitchFamily="2" charset="2"/>
              <a:buChar char="n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Impute NA by KNN with predictors ‘stars’ and ‘review count’ :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If t-test for testing mean stars of shops provide this attribute equal to that of shops don’t provide is significant.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70000"/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079A7-8975-DB49-92DE-F97137DB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514" y="1428748"/>
            <a:ext cx="4432486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3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Reduce categories in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910887"/>
            <a:ext cx="10493524" cy="4533639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n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Merge some categories:  If Tukey test to test difference in pairwise categories is not significant</a:t>
            </a:r>
          </a:p>
          <a:p>
            <a:pPr>
              <a:buSzPct val="70000"/>
              <a:buFont typeface="Wingdings" pitchFamily="2" charset="2"/>
              <a:buChar char="n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Cut continuous variables into categorical: seek optimal cut points for open time, close time and business time.</a:t>
            </a:r>
          </a:p>
        </p:txBody>
      </p:sp>
    </p:spTree>
    <p:extLst>
      <p:ext uri="{BB962C8B-B14F-4D97-AF65-F5344CB8AC3E}">
        <p14:creationId xmlns:p14="http://schemas.microsoft.com/office/powerpoint/2010/main" val="377953657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929</Words>
  <Application>Microsoft Macintosh PowerPoint</Application>
  <PresentationFormat>Widescreen</PresentationFormat>
  <Paragraphs>130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Book</vt:lpstr>
      <vt:lpstr>Wingdings</vt:lpstr>
      <vt:lpstr>Crop</vt:lpstr>
      <vt:lpstr>Yelp Reviews on Ice-cream Shops</vt:lpstr>
      <vt:lpstr>Goals</vt:lpstr>
      <vt:lpstr>Dataset</vt:lpstr>
      <vt:lpstr>Review Analysis of Flavor</vt:lpstr>
      <vt:lpstr>Review Analysis of Property &amp; Service</vt:lpstr>
      <vt:lpstr>Score Prediction</vt:lpstr>
      <vt:lpstr>Users’ Faithfulness Prediction </vt:lpstr>
      <vt:lpstr>Missing value in attributes</vt:lpstr>
      <vt:lpstr>Reduce categories in attributes</vt:lpstr>
      <vt:lpstr>Score Prediction</vt:lpstr>
      <vt:lpstr>Conclusion</vt:lpstr>
      <vt:lpstr>Suggestions: </vt:lpstr>
      <vt:lpstr>Conclusion (Shiny App)</vt:lpstr>
      <vt:lpstr>Conclusion (Suggestions)</vt:lpstr>
      <vt:lpstr>Conclusion (Star prediction)</vt:lpstr>
      <vt:lpstr>THANKS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Reviews on Ice-cream Shops</dc:title>
  <dc:creator>Chen Ke</dc:creator>
  <cp:lastModifiedBy>Chen Ke</cp:lastModifiedBy>
  <cp:revision>27</cp:revision>
  <dcterms:created xsi:type="dcterms:W3CDTF">2019-11-16T22:04:03Z</dcterms:created>
  <dcterms:modified xsi:type="dcterms:W3CDTF">2019-11-19T20:52:05Z</dcterms:modified>
</cp:coreProperties>
</file>